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59" r:id="rId3"/>
    <p:sldId id="270" r:id="rId4"/>
    <p:sldId id="271" r:id="rId5"/>
    <p:sldId id="272" r:id="rId6"/>
    <p:sldId id="274" r:id="rId7"/>
    <p:sldId id="277" r:id="rId8"/>
    <p:sldId id="278" r:id="rId9"/>
    <p:sldId id="275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3B1E47-8E05-475D-A74C-834C5443C872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739C-33C9-485E-9791-796749E835C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4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C1739C-33C9-485E-9791-796749E835C0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590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46F54-AE90-0A9F-2AA6-BCA716522B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B8EA62-7D3A-587A-E649-E571523BC6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0717F4-4EEE-ACD2-6F97-5B52181F76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DECFB-81EE-5EEB-9691-1AAEF88ED5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C1739C-33C9-485E-9791-796749E835C0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317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F5200-EAD2-DAEF-09A1-7B51A12F4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A6A18-1D23-AB41-257A-57EDBB15F2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2649A-2BCE-8B14-466E-20D7803C2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A88AD-425F-BB20-608A-ED6CE4B86A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105AB-4D2D-8AED-D8F8-7E2444B81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178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0A9D1-FEBE-131D-2371-665BFD49E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5D6FD9-F154-4504-E133-033137843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1D215B-6476-66B3-92E5-4331FAC89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0A6A4-E086-9A73-62CA-55F6BC26F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FCAFE5-5C5C-25C5-23AF-6561BF9C8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33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EEF95D-E8B2-CBF7-6EF4-FB971B9F8D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04AF14-5435-ACF4-2982-C8AEECB3C8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7D1D2-5206-3A3F-34A1-6E0EBA6A1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A2B1A-7934-66E3-62EA-9433E1315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13A07-8E50-5AEF-2442-DBFF646F7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9263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B7211-F2BA-E81D-3ADE-DF64FC039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580C7-8C20-3FD5-EFCB-8B3B2558F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8B5C1E-318F-9373-E5EE-AEE8B6C5E1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0510D-B8A1-FC70-4B29-83BB17460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40F25-94B1-9BE8-695B-AD2C5DCF7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206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8071F-268C-F9C4-AD34-0272E651B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669BD-B72B-E41D-D35F-A3EB99FA7B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E94035-2AA6-01A3-6780-B2E818D4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6F90C-A40E-4177-65E3-2DDBC89F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50227-9182-0F71-C33E-66FD3BE9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5068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08C05-F64F-47FB-1F8C-C5F573F0C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9C89F-0398-B0EC-F04A-A4AA4CBA08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F5C36-9A88-5366-18B6-63FDBD8FB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61D1B1-8518-4E59-DB2A-9D317C308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0A956-BA40-471B-2D79-915755D2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6F0EEB-FCC5-D12F-2145-A54B591E0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2568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A20C9-571E-92FC-C536-B79E252A1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19E3BD-3F55-9457-FB6A-75FE2409C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331C6-D46F-0A97-BB48-C0768D0F96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10FA8-92D6-178A-184C-10336DA03B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F04B05-2CA4-9CEF-9D01-815A51157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9C258C-A58F-DF7A-65E3-EC60EB969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CD98EE-D537-5AAC-0098-2263FAD60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3824CA-276F-FDAE-8C00-1F6272F36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5600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8AD7C-EEA7-5C33-CB92-25FC6D7AC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47FB8F-B5BC-60EB-05CE-0140006A7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1E579C-5820-D2C5-112B-25E3BC7CA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FA1DBF-229F-0502-7E9F-C2BE3B9A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749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19B254-5E9F-7F45-D4FD-8CA6BE92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BA42F4-181A-5A6A-597F-A340B87A6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C243C2-2FD6-9B20-9822-4DD21E5C1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479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39CBF-A68E-0883-1E53-7152F52D4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228CD-7F8E-1F87-372E-D16EB88C37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F7CD3-5C24-08B3-B6E6-2C663A7362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A742DF-3640-B2ED-021C-B2C1FD43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30296-3CE4-8200-0200-0221EF298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1305AF-12CA-62BD-94B0-8EB440E4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219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94FFE-13C5-4783-6EDC-EE472DBC9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82685E-15E9-BDA4-29F2-08369898E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04ED8-85AB-91DF-E519-C07BE535B5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3B600-CE5B-33A9-B8B9-E12B65545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3F68F-029F-8BCB-AC5F-95ACA42F3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AE2B7-EB9E-87C4-FC12-1ADF5ACE6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1567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5EBB0DD-0C48-83DB-8563-D939A3558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BC6C4-7015-797C-CDC1-99EE9ACE8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03FFC-E7C5-5C52-F846-9DC38FA339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04EC7-D264-4808-911C-609FF00B147D}" type="datetimeFigureOut">
              <a:rPr lang="en-IN" smtClean="0"/>
              <a:t>07-02-2026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B56F0-50FD-7984-E8A7-C45095F83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B5B4E-72D8-307B-305C-6A356FCF9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1C7D3-7698-468D-BCDA-528B8BD835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6450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6D6B-1D3B-14EA-ABE9-6ACEB234A64D}"/>
              </a:ext>
            </a:extLst>
          </p:cNvPr>
          <p:cNvSpPr txBox="1">
            <a:spLocks/>
          </p:cNvSpPr>
          <p:nvPr/>
        </p:nvSpPr>
        <p:spPr>
          <a:xfrm>
            <a:off x="1620253" y="365125"/>
            <a:ext cx="10138610" cy="16541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20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VELALAR COLLEGE OF ENGINEERING AND TECHNOLOGY (AUTONOMOUS)</a:t>
            </a:r>
            <a:br>
              <a:rPr lang="en-US" sz="20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b="1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THINDAL, ERODE-638012</a:t>
            </a:r>
            <a:br>
              <a:rPr lang="en-IN" sz="2000" b="1" spc="10" dirty="0"/>
            </a:br>
            <a:r>
              <a:rPr lang="en-IN" sz="2000" b="1" spc="10" dirty="0"/>
              <a:t>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8384DF-3023-F896-83E8-D2F4C30CDC25}"/>
              </a:ext>
            </a:extLst>
          </p:cNvPr>
          <p:cNvSpPr txBox="1"/>
          <p:nvPr/>
        </p:nvSpPr>
        <p:spPr>
          <a:xfrm>
            <a:off x="2700670" y="1649967"/>
            <a:ext cx="8218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ENGINEERING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78D81E-5B2E-3C66-B275-5D2F622B9B98}"/>
              </a:ext>
            </a:extLst>
          </p:cNvPr>
          <p:cNvSpPr txBox="1"/>
          <p:nvPr/>
        </p:nvSpPr>
        <p:spPr>
          <a:xfrm>
            <a:off x="1031359" y="4731488"/>
            <a:ext cx="4743799" cy="1289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GUIDANCE OF: </a:t>
            </a:r>
          </a:p>
          <a:p>
            <a:pPr algn="just">
              <a:lnSpc>
                <a:spcPct val="150000"/>
              </a:lnSpc>
            </a:pPr>
            <a:r>
              <a:rPr lang="en-I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Dr.S.Russia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B.E.(CSE),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M.Tech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(CSE),Ph.D.,</a:t>
            </a:r>
          </a:p>
          <a:p>
            <a:pPr algn="just"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Professor/CSE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A284C9-AAC9-5C6C-5441-B8DE8551754C}"/>
              </a:ext>
            </a:extLst>
          </p:cNvPr>
          <p:cNvSpPr txBox="1"/>
          <p:nvPr/>
        </p:nvSpPr>
        <p:spPr>
          <a:xfrm>
            <a:off x="6560288" y="4219650"/>
            <a:ext cx="4359349" cy="2120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 :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SHAMRUTHYA GOPAL N(23CSR087)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SURIYA N (23CSR100)</a:t>
            </a:r>
          </a:p>
          <a:p>
            <a:pPr>
              <a:lnSpc>
                <a:spcPct val="150000"/>
              </a:lnSpc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RUBAN K (23CSR078)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76916A-FF68-F5C7-0985-8A90E2090288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01383" y="859745"/>
            <a:ext cx="2237740" cy="8902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739831-B351-71DA-9299-DE0FEA452A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9589" y="826868"/>
            <a:ext cx="1224716" cy="11086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D9CC0E7-F1BD-F519-5EEF-5FCD2129E5DC}"/>
              </a:ext>
            </a:extLst>
          </p:cNvPr>
          <p:cNvSpPr txBox="1"/>
          <p:nvPr/>
        </p:nvSpPr>
        <p:spPr>
          <a:xfrm>
            <a:off x="1620253" y="2573114"/>
            <a:ext cx="914629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Automated Classroom Attendance System Using</a:t>
            </a:r>
          </a:p>
          <a:p>
            <a:pPr algn="ctr"/>
            <a:r>
              <a:rPr lang="en-IN" sz="28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</a:t>
            </a:r>
          </a:p>
        </p:txBody>
      </p:sp>
    </p:spTree>
    <p:extLst>
      <p:ext uri="{BB962C8B-B14F-4D97-AF65-F5344CB8AC3E}">
        <p14:creationId xmlns:p14="http://schemas.microsoft.com/office/powerpoint/2010/main" val="2757824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FA1A6-8E62-A6EF-03FA-7170E46D0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84303-F2BA-A2C9-F4A9-03BA5A748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</a:t>
            </a:r>
          </a:p>
          <a:p>
            <a:pPr marL="0" indent="0">
              <a:buNone/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indent="0">
              <a:buNone/>
            </a:pPr>
            <a:r>
              <a:rPr lang="en-US" sz="40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THANK YOU</a:t>
            </a:r>
            <a:endParaRPr lang="en-IN" sz="4000" b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038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9C57-C4BD-4969-4E20-505C30887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IN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		     </a:t>
            </a:r>
            <a:r>
              <a:rPr lang="en-IN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endParaRPr lang="en-IN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90CB5-C9D9-8AB3-8EBD-A7F4F5ECF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420" y="1690688"/>
            <a:ext cx="10805160" cy="527367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buNone/>
            </a:pPr>
            <a:endParaRPr lang="en-US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IN" dirty="0">
                <a:cs typeface="Times New Roman" panose="02020603050405020304" pitchFamily="18" charset="0"/>
              </a:rPr>
              <a:t>AI-Based Automated Classroom Attendance System Using Deep Learning</a:t>
            </a:r>
            <a:r>
              <a:rPr lang="en-US" dirty="0">
                <a:cs typeface="Times New Roman" panose="02020603050405020304" pitchFamily="18" charset="0"/>
              </a:rPr>
              <a:t>.</a:t>
            </a:r>
            <a:endParaRPr lang="en-IN" dirty="0"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en-US" dirty="0">
                <a:cs typeface="Times New Roman" panose="02020603050405020304" pitchFamily="18" charset="0"/>
              </a:rPr>
              <a:t>DOMAIN : </a:t>
            </a:r>
            <a:r>
              <a:rPr lang="en-GB" dirty="0"/>
              <a:t>Computer Vision and Deep Learning</a:t>
            </a:r>
            <a:endParaRPr lang="en-IN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1828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1C4BF-DFA9-87EA-BAD1-EB75ECA66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5797" y="0"/>
            <a:ext cx="2760406" cy="785249"/>
          </a:xfrm>
        </p:spPr>
        <p:txBody>
          <a:bodyPr/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ABSTRACT</a:t>
            </a:r>
            <a:r>
              <a:rPr lang="en-IN" b="1" dirty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C99D-0313-CAE3-237F-265D0A35C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4" y="575163"/>
            <a:ext cx="10908792" cy="6008346"/>
          </a:xfrm>
        </p:spPr>
        <p:txBody>
          <a:bodyPr>
            <a:noAutofit/>
          </a:bodyPr>
          <a:lstStyle/>
          <a:p>
            <a:pPr algn="just">
              <a:lnSpc>
                <a:spcPct val="170000"/>
              </a:lnSpc>
            </a:pPr>
            <a:r>
              <a:rPr lang="en-IN" dirty="0">
                <a:cs typeface="Times New Roman" panose="02020603050405020304" pitchFamily="18" charset="0"/>
              </a:rPr>
              <a:t>Attendance monitoring in educational institutions is traditionally a manual and time-consuming process, often prone to human errors and proxy attendance. This project proposes an </a:t>
            </a:r>
            <a:r>
              <a:rPr lang="en-IN" b="1" dirty="0">
                <a:solidFill>
                  <a:srgbClr val="00B050"/>
                </a:solidFill>
                <a:cs typeface="Times New Roman" panose="02020603050405020304" pitchFamily="18" charset="0"/>
              </a:rPr>
              <a:t>Automated Classroom Attendance System using Deep Learning </a:t>
            </a:r>
            <a:r>
              <a:rPr lang="en-IN" dirty="0">
                <a:cs typeface="Times New Roman" panose="02020603050405020304" pitchFamily="18" charset="0"/>
              </a:rPr>
              <a:t>integrated with a smart notification mechanism.</a:t>
            </a:r>
          </a:p>
          <a:p>
            <a:pPr algn="just">
              <a:lnSpc>
                <a:spcPct val="170000"/>
              </a:lnSpc>
            </a:pPr>
            <a:r>
              <a:rPr lang="en-IN" dirty="0">
                <a:cs typeface="Times New Roman" panose="02020603050405020304" pitchFamily="18" charset="0"/>
              </a:rPr>
              <a:t>Future enhancements include the development of a cloud-based dashboard, mobile application integration, and student attention/liveliness analysis.</a:t>
            </a:r>
          </a:p>
          <a:p>
            <a:pPr algn="just">
              <a:lnSpc>
                <a:spcPct val="170000"/>
              </a:lnSpc>
              <a:defRPr sz="1800"/>
            </a:pPr>
            <a:endParaRPr lang="en-US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4346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C47EC-EECF-8A12-7001-C09175B73B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70B2E-5235-6847-C9A1-26BE0216D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9151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			SCOPE AND OBJECTIVE </a:t>
            </a:r>
            <a:endParaRPr lang="en-IN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164CD-0862-0B90-8501-158107DC7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643" y="548640"/>
            <a:ext cx="11713580" cy="6309360"/>
          </a:xfrm>
        </p:spPr>
        <p:txBody>
          <a:bodyPr numCol="2">
            <a:noAutofit/>
          </a:bodyPr>
          <a:lstStyle/>
          <a:p>
            <a:pPr marL="0" indent="0">
              <a:lnSpc>
                <a:spcPct val="200000"/>
              </a:lnSpc>
              <a:buNone/>
              <a:defRPr sz="1800"/>
            </a:pPr>
            <a:r>
              <a:rPr lang="en-US" sz="2400" b="1" dirty="0">
                <a:cs typeface="Times New Roman" panose="02020603050405020304" pitchFamily="18" charset="0"/>
              </a:rPr>
              <a:t>Scope and Objective</a:t>
            </a:r>
            <a:r>
              <a:rPr lang="en-US" sz="2400" dirty="0">
                <a:cs typeface="Times New Roman" panose="02020603050405020304" pitchFamily="18" charset="0"/>
              </a:rPr>
              <a:t> :</a:t>
            </a:r>
          </a:p>
          <a:p>
            <a:pPr lvl="0">
              <a:lnSpc>
                <a:spcPct val="100000"/>
              </a:lnSpc>
            </a:pPr>
            <a:r>
              <a:rPr lang="en-IN" sz="2400" dirty="0"/>
              <a:t>Works in any classroom with a camera setup.</a:t>
            </a:r>
          </a:p>
          <a:p>
            <a:pPr lvl="0">
              <a:lnSpc>
                <a:spcPct val="100000"/>
              </a:lnSpc>
            </a:pPr>
            <a:r>
              <a:rPr lang="en-IN" sz="2400" dirty="0"/>
              <a:t>Can be integrated with existing school databases.</a:t>
            </a:r>
          </a:p>
          <a:p>
            <a:pPr lvl="0">
              <a:lnSpc>
                <a:spcPct val="100000"/>
              </a:lnSpc>
            </a:pPr>
            <a:r>
              <a:rPr lang="en-IN" sz="2400" dirty="0"/>
              <a:t>Scalable to multiple classrooms and departments.</a:t>
            </a:r>
          </a:p>
          <a:p>
            <a:pPr lvl="0">
              <a:lnSpc>
                <a:spcPct val="100000"/>
              </a:lnSpc>
            </a:pPr>
            <a:r>
              <a:rPr lang="en-IN" sz="2400" dirty="0"/>
              <a:t>Future enhancements: Cloud-based dashboard, Mobile app, Attention monitoring, AI-based analytics.</a:t>
            </a:r>
            <a:endParaRPr lang="en-US" sz="2400" dirty="0"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  <a:defRPr sz="1800"/>
            </a:pPr>
            <a:endParaRPr lang="en-US" sz="2000" dirty="0"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  <a:defRPr sz="1800"/>
            </a:pPr>
            <a:endParaRPr lang="en-US" sz="2000" dirty="0"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  <a:defRPr sz="1800"/>
            </a:pPr>
            <a:endParaRPr lang="en-US" sz="2000" dirty="0"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  <a:defRPr sz="1800"/>
            </a:pPr>
            <a:endParaRPr lang="en-US" sz="2000" dirty="0"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  <a:defRPr sz="1800"/>
            </a:pPr>
            <a:endParaRPr lang="en-US" sz="2400" b="1" dirty="0">
              <a:cs typeface="Times New Roman" panose="02020603050405020304" pitchFamily="18" charset="0"/>
            </a:endParaRPr>
          </a:p>
          <a:p>
            <a:pPr lvl="0">
              <a:lnSpc>
                <a:spcPct val="100000"/>
              </a:lnSpc>
            </a:pPr>
            <a:r>
              <a:rPr lang="en-IN" sz="2400" dirty="0">
                <a:cs typeface="Times New Roman" panose="02020603050405020304" pitchFamily="18" charset="0"/>
              </a:rPr>
              <a:t>To automate the student attendance process using AI and face recognition.</a:t>
            </a:r>
          </a:p>
          <a:p>
            <a:pPr lvl="0">
              <a:lnSpc>
                <a:spcPct val="100000"/>
              </a:lnSpc>
            </a:pPr>
            <a:r>
              <a:rPr lang="en-IN" sz="2400" dirty="0">
                <a:cs typeface="Times New Roman" panose="02020603050405020304" pitchFamily="18" charset="0"/>
              </a:rPr>
              <a:t>To reduce classroom time spent in manual roll-call.</a:t>
            </a:r>
          </a:p>
          <a:p>
            <a:pPr lvl="0">
              <a:lnSpc>
                <a:spcPct val="100000"/>
              </a:lnSpc>
            </a:pPr>
            <a:r>
              <a:rPr lang="en-IN" sz="2400" dirty="0">
                <a:cs typeface="Times New Roman" panose="02020603050405020304" pitchFamily="18" charset="0"/>
              </a:rPr>
              <a:t>To eliminate proxy attendance and human error.</a:t>
            </a:r>
          </a:p>
          <a:p>
            <a:pPr lvl="0">
              <a:lnSpc>
                <a:spcPct val="100000"/>
              </a:lnSpc>
            </a:pPr>
            <a:r>
              <a:rPr lang="en-IN" sz="2400" dirty="0">
                <a:cs typeface="Times New Roman" panose="02020603050405020304" pitchFamily="18" charset="0"/>
              </a:rPr>
              <a:t>To auto-send attendance reports to faculty and departments.</a:t>
            </a:r>
          </a:p>
        </p:txBody>
      </p:sp>
    </p:spTree>
    <p:extLst>
      <p:ext uri="{BB962C8B-B14F-4D97-AF65-F5344CB8AC3E}">
        <p14:creationId xmlns:p14="http://schemas.microsoft.com/office/powerpoint/2010/main" val="67250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E1053-CFD8-614B-E37D-7745D9010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0348-7707-477C-941E-AEFD004D3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			EXISTING SYSTEM 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		</a:t>
            </a:r>
            <a:r>
              <a:rPr lang="en-IN" dirty="0"/>
              <a:t>(Technologies and Techniques)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6157C-9316-64DE-CC1E-017BA237B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08792" cy="4667250"/>
          </a:xfrm>
        </p:spPr>
        <p:txBody>
          <a:bodyPr numCol="2">
            <a:normAutofit lnSpcReduction="10000"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IN" sz="1800" b="1" dirty="0"/>
              <a:t>Problems in Current Manual Attendance System</a:t>
            </a:r>
            <a:endParaRPr lang="en-IN" sz="1800" dirty="0"/>
          </a:p>
          <a:p>
            <a:pPr lvl="0" algn="just">
              <a:lnSpc>
                <a:spcPct val="120000"/>
              </a:lnSpc>
            </a:pPr>
            <a:r>
              <a:rPr lang="en-IN" sz="1800" dirty="0"/>
              <a:t>Time-consuming (5–10 minutes per class).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Proxy attendance (friends answering for absentees).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Errors in marking/recording.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No immediate reporting to parents or staff.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No digital records.</a:t>
            </a:r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endParaRPr lang="en-IN" sz="1100" b="1" dirty="0"/>
          </a:p>
          <a:p>
            <a:pPr marL="0" indent="0" algn="just">
              <a:lnSpc>
                <a:spcPct val="120000"/>
              </a:lnSpc>
              <a:buNone/>
            </a:pPr>
            <a:r>
              <a:rPr lang="en-IN" sz="1800" b="1" dirty="0"/>
              <a:t>Existing Automated Systems (Based on Journal Paper)</a:t>
            </a:r>
            <a:endParaRPr lang="en-IN" sz="1800" dirty="0"/>
          </a:p>
          <a:p>
            <a:pPr algn="just">
              <a:lnSpc>
                <a:spcPct val="120000"/>
              </a:lnSpc>
            </a:pPr>
            <a:r>
              <a:rPr lang="en-IN" sz="1800" b="1" dirty="0"/>
              <a:t>Technology Used:</a:t>
            </a:r>
            <a:endParaRPr lang="en-IN" sz="1800" dirty="0"/>
          </a:p>
          <a:p>
            <a:pPr lvl="0" algn="just">
              <a:lnSpc>
                <a:spcPct val="120000"/>
              </a:lnSpc>
            </a:pPr>
            <a:r>
              <a:rPr lang="en-IN" sz="1800" dirty="0"/>
              <a:t>CCTV cameras in classroom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Face detection using </a:t>
            </a:r>
            <a:r>
              <a:rPr lang="en-IN" sz="1800" b="1" dirty="0" err="1"/>
              <a:t>Dlib</a:t>
            </a:r>
            <a:r>
              <a:rPr lang="en-IN" sz="1800" b="1" dirty="0"/>
              <a:t> MMOD</a:t>
            </a:r>
            <a:endParaRPr lang="en-IN" sz="1800" dirty="0"/>
          </a:p>
          <a:p>
            <a:pPr lvl="0" algn="just">
              <a:lnSpc>
                <a:spcPct val="120000"/>
              </a:lnSpc>
            </a:pPr>
            <a:r>
              <a:rPr lang="en-IN" sz="1800" dirty="0"/>
              <a:t>Face recognition using </a:t>
            </a:r>
            <a:r>
              <a:rPr lang="en-IN" sz="1800" b="1" dirty="0"/>
              <a:t>ResNet-29 with Triplet Loss</a:t>
            </a:r>
            <a:endParaRPr lang="en-IN" sz="1800" dirty="0"/>
          </a:p>
          <a:p>
            <a:pPr algn="just">
              <a:lnSpc>
                <a:spcPct val="120000"/>
              </a:lnSpc>
            </a:pPr>
            <a:r>
              <a:rPr lang="en-IN" sz="1800" b="1" dirty="0"/>
              <a:t>Limitations of Existing System:</a:t>
            </a:r>
            <a:endParaRPr lang="en-IN" sz="1800" dirty="0"/>
          </a:p>
          <a:p>
            <a:pPr lvl="0" algn="just">
              <a:lnSpc>
                <a:spcPct val="120000"/>
              </a:lnSpc>
            </a:pPr>
            <a:r>
              <a:rPr lang="en-IN" sz="1800" dirty="0"/>
              <a:t>No real-time alert before capturing images.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No SMS/WhatsApp/email notification to faculty/parents.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No options for late attendance or OD marking.</a:t>
            </a:r>
          </a:p>
          <a:p>
            <a:pPr lvl="0" algn="just">
              <a:lnSpc>
                <a:spcPct val="120000"/>
              </a:lnSpc>
            </a:pPr>
            <a:r>
              <a:rPr lang="en-IN" sz="1800" dirty="0"/>
              <a:t>Limited to local system (no cloud or mobile app).</a:t>
            </a:r>
          </a:p>
        </p:txBody>
      </p:sp>
    </p:spTree>
    <p:extLst>
      <p:ext uri="{BB962C8B-B14F-4D97-AF65-F5344CB8AC3E}">
        <p14:creationId xmlns:p14="http://schemas.microsoft.com/office/powerpoint/2010/main" val="1947516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60068-D0E4-C2B9-3A43-CB8818DBE5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F3E64-52A1-8FAC-7166-7E7819274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11328400" cy="64071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			PROPOSED WORK </a:t>
            </a:r>
            <a:endParaRPr lang="en-IN" b="1" dirty="0">
              <a:solidFill>
                <a:srgbClr val="C00000"/>
              </a:solidFill>
            </a:endParaRPr>
          </a:p>
        </p:txBody>
      </p:sp>
      <p:grpSp>
        <p:nvGrpSpPr>
          <p:cNvPr id="8" name="Canvas 1">
            <a:extLst>
              <a:ext uri="{FF2B5EF4-FFF2-40B4-BE49-F238E27FC236}">
                <a16:creationId xmlns:a16="http://schemas.microsoft.com/office/drawing/2014/main" id="{2C25391B-3D94-91D0-21F5-F31AAFD28966}"/>
              </a:ext>
            </a:extLst>
          </p:cNvPr>
          <p:cNvGrpSpPr/>
          <p:nvPr/>
        </p:nvGrpSpPr>
        <p:grpSpPr>
          <a:xfrm>
            <a:off x="1503681" y="1482162"/>
            <a:ext cx="8157088" cy="4796718"/>
            <a:chOff x="57785" y="281940"/>
            <a:chExt cx="7426325" cy="356489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5A90AD9-D139-65A9-E6FA-9DC802D761DD}"/>
                </a:ext>
              </a:extLst>
            </p:cNvPr>
            <p:cNvSpPr/>
            <p:nvPr/>
          </p:nvSpPr>
          <p:spPr>
            <a:xfrm>
              <a:off x="57785" y="281940"/>
              <a:ext cx="7426325" cy="3564890"/>
            </a:xfrm>
            <a:prstGeom prst="rect">
              <a:avLst/>
            </a:prstGeom>
            <a:noFill/>
          </p:spPr>
        </p:sp>
        <p:sp>
          <p:nvSpPr>
            <p:cNvPr id="10" name="AutoShape 4">
              <a:extLst>
                <a:ext uri="{FF2B5EF4-FFF2-40B4-BE49-F238E27FC236}">
                  <a16:creationId xmlns:a16="http://schemas.microsoft.com/office/drawing/2014/main" id="{B4D069E7-F275-5602-A22E-3217FCE4F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46" y="378854"/>
              <a:ext cx="3088066" cy="2393283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IN" dirty="0"/>
            </a:p>
          </p:txBody>
        </p:sp>
        <p:sp>
          <p:nvSpPr>
            <p:cNvPr id="11" name="AutoShape 6">
              <a:extLst>
                <a:ext uri="{FF2B5EF4-FFF2-40B4-BE49-F238E27FC236}">
                  <a16:creationId xmlns:a16="http://schemas.microsoft.com/office/drawing/2014/main" id="{181A1BEE-B653-C9F8-D617-B54591476DC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713236" y="972898"/>
              <a:ext cx="1852295" cy="91948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2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 </a:t>
              </a:r>
              <a:endPara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2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 </a:t>
              </a:r>
              <a:endPara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6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ML MODEL</a:t>
              </a:r>
              <a:endPara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IN" sz="16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 </a:t>
              </a:r>
              <a:endParaRPr lang="en-IN" sz="1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cxnSp>
          <p:nvCxnSpPr>
            <p:cNvPr id="12" name="AutoShape 7">
              <a:extLst>
                <a:ext uri="{FF2B5EF4-FFF2-40B4-BE49-F238E27FC236}">
                  <a16:creationId xmlns:a16="http://schemas.microsoft.com/office/drawing/2014/main" id="{63762BDD-5B58-946D-C1B0-ECA4C1FDED4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16200000" flipH="1">
              <a:off x="1518609" y="712865"/>
              <a:ext cx="102870" cy="1219200"/>
            </a:xfrm>
            <a:prstGeom prst="bentConnector2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" name="AutoShape 8">
              <a:extLst>
                <a:ext uri="{FF2B5EF4-FFF2-40B4-BE49-F238E27FC236}">
                  <a16:creationId xmlns:a16="http://schemas.microsoft.com/office/drawing/2014/main" id="{EE7A3BC8-4629-B58F-595F-6A9DC924A6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766" y="541324"/>
              <a:ext cx="816428" cy="720990"/>
            </a:xfrm>
            <a:prstGeom prst="can">
              <a:avLst>
                <a:gd name="adj" fmla="val 1121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Latha" panose="020B0604020202020204" pitchFamily="34" charset="0"/>
                </a:rPr>
                <a:t>Student</a:t>
              </a:r>
              <a:endPara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4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Latha" panose="020B0604020202020204" pitchFamily="34" charset="0"/>
                </a:rPr>
                <a:t>Database</a:t>
              </a:r>
              <a:endParaRPr lang="en-IN" sz="1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cxnSp>
          <p:nvCxnSpPr>
            <p:cNvPr id="14" name="AutoShape 12">
              <a:extLst>
                <a:ext uri="{FF2B5EF4-FFF2-40B4-BE49-F238E27FC236}">
                  <a16:creationId xmlns:a16="http://schemas.microsoft.com/office/drawing/2014/main" id="{385E10F0-FD65-A8DC-AA08-52BB5ACD330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776715" y="1985950"/>
              <a:ext cx="447823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6" name="AutoShape 15">
              <a:extLst>
                <a:ext uri="{FF2B5EF4-FFF2-40B4-BE49-F238E27FC236}">
                  <a16:creationId xmlns:a16="http://schemas.microsoft.com/office/drawing/2014/main" id="{33FD08A0-D68C-7985-DFAA-29BBF7A28B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63664" y="1079895"/>
              <a:ext cx="666750" cy="6540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4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API FLASK</a:t>
              </a:r>
              <a:endParaRPr lang="en-IN" sz="20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AutoShape 16">
              <a:extLst>
                <a:ext uri="{FF2B5EF4-FFF2-40B4-BE49-F238E27FC236}">
                  <a16:creationId xmlns:a16="http://schemas.microsoft.com/office/drawing/2014/main" id="{33F74EDE-BD44-7EF4-8A84-404481492F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1008" y="1051212"/>
              <a:ext cx="1162339" cy="573607"/>
            </a:xfrm>
            <a:prstGeom prst="roundRect">
              <a:avLst>
                <a:gd name="adj" fmla="val 16667"/>
              </a:avLst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IN" sz="10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 </a:t>
              </a:r>
              <a:r>
                <a:rPr lang="en-US" sz="1400" kern="1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rPr>
                <a:t>INTIMATION</a:t>
              </a:r>
              <a:endParaRPr lang="en-IN" sz="1200" kern="100" dirty="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IN" sz="1200" kern="100" dirty="0"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Latha" panose="020B0604020202020204" pitchFamily="34" charset="0"/>
                </a:rPr>
                <a:t> </a:t>
              </a:r>
              <a:endParaRPr lang="en-IN" sz="12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cxnSp>
          <p:nvCxnSpPr>
            <p:cNvPr id="18" name="AutoShape 17">
              <a:extLst>
                <a:ext uri="{FF2B5EF4-FFF2-40B4-BE49-F238E27FC236}">
                  <a16:creationId xmlns:a16="http://schemas.microsoft.com/office/drawing/2014/main" id="{8DAC7BF8-B7D2-5B84-63FB-928BFB37564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250254" y="1425970"/>
              <a:ext cx="613410" cy="635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9" name="AutoShape 18">
              <a:extLst>
                <a:ext uri="{FF2B5EF4-FFF2-40B4-BE49-F238E27FC236}">
                  <a16:creationId xmlns:a16="http://schemas.microsoft.com/office/drawing/2014/main" id="{B974AFFE-1191-F11E-0C27-CA9FA0144E4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4537003" y="1406285"/>
              <a:ext cx="1153378" cy="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0" name="AutoShape 20">
              <a:extLst>
                <a:ext uri="{FF2B5EF4-FFF2-40B4-BE49-F238E27FC236}">
                  <a16:creationId xmlns:a16="http://schemas.microsoft.com/office/drawing/2014/main" id="{4296E191-08FB-EDE5-F9DB-E6802E3643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89887" y="2138289"/>
              <a:ext cx="1263467" cy="767627"/>
            </a:xfrm>
            <a:prstGeom prst="can">
              <a:avLst>
                <a:gd name="adj" fmla="val 1798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600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ATTENDANCE DATABASE</a:t>
              </a:r>
              <a:endParaRPr lang="en-IN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cxnSp>
          <p:nvCxnSpPr>
            <p:cNvPr id="21" name="AutoShape 24">
              <a:extLst>
                <a:ext uri="{FF2B5EF4-FFF2-40B4-BE49-F238E27FC236}">
                  <a16:creationId xmlns:a16="http://schemas.microsoft.com/office/drawing/2014/main" id="{CE7DB09C-C4EC-6C9C-84DE-EF1EB35479AB}"/>
                </a:ext>
              </a:extLst>
            </p:cNvPr>
            <p:cNvCxnSpPr>
              <a:cxnSpLocks noChangeShapeType="1"/>
              <a:stCxn id="16" idx="2"/>
            </p:cNvCxnSpPr>
            <p:nvPr/>
          </p:nvCxnSpPr>
          <p:spPr bwMode="auto">
            <a:xfrm>
              <a:off x="4197039" y="1733945"/>
              <a:ext cx="0" cy="411378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D4D9DE7-3785-8C6A-FBD2-FCD9770B04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9837" y="972661"/>
              <a:ext cx="1450618" cy="1344876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>
                <a:spcAft>
                  <a:spcPts val="800"/>
                </a:spcAft>
                <a:buNone/>
              </a:pPr>
              <a:r>
                <a:rPr lang="en-US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1.Subject faculty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>
                <a:spcAft>
                  <a:spcPts val="800"/>
                </a:spcAft>
                <a:buNone/>
              </a:pPr>
              <a:r>
                <a:rPr lang="en-US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2.Class advisor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>
                <a:spcAft>
                  <a:spcPts val="800"/>
                </a:spcAft>
                <a:buNone/>
              </a:pPr>
              <a:r>
                <a:rPr lang="en-US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3.Class mentor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>
                <a:spcAft>
                  <a:spcPts val="800"/>
                </a:spcAft>
                <a:buNone/>
              </a:pPr>
              <a:r>
                <a:rPr lang="en-US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4.HoD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D28363A-C965-478A-4C91-45934D400B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380" y="1655179"/>
              <a:ext cx="663313" cy="6623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AutoShape 15">
              <a:extLst>
                <a:ext uri="{FF2B5EF4-FFF2-40B4-BE49-F238E27FC236}">
                  <a16:creationId xmlns:a16="http://schemas.microsoft.com/office/drawing/2014/main" id="{192CF6FA-3516-C17D-90D6-45C8C75D7E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1722" y="1663490"/>
              <a:ext cx="719428" cy="65405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600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Group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  <a:p>
              <a:pPr algn="ctr"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US" sz="1600" kern="100" dirty="0">
                  <a:effectLst/>
                  <a:ea typeface="Calibri" panose="020F0502020204030204" pitchFamily="34" charset="0"/>
                  <a:cs typeface="Latha" panose="020B0604020202020204" pitchFamily="34" charset="0"/>
                </a:rPr>
                <a:t>Photo</a:t>
              </a:r>
              <a:endParaRPr lang="en-IN" sz="1600" kern="100" dirty="0">
                <a:effectLst/>
                <a:ea typeface="Calibri" panose="020F0502020204030204" pitchFamily="34" charset="0"/>
                <a:cs typeface="Latha" panose="020B0604020202020204" pitchFamily="34" charset="0"/>
              </a:endParaRPr>
            </a:p>
          </p:txBody>
        </p:sp>
        <p:cxnSp>
          <p:nvCxnSpPr>
            <p:cNvPr id="25" name="AutoShape 12">
              <a:extLst>
                <a:ext uri="{FF2B5EF4-FFF2-40B4-BE49-F238E27FC236}">
                  <a16:creationId xmlns:a16="http://schemas.microsoft.com/office/drawing/2014/main" id="{01EBA795-60BE-E331-4E03-FC2666FBCC9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769717" y="2026677"/>
              <a:ext cx="286148" cy="2783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289471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876FA-A676-ADD1-15C4-DE696C822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15B45-F8BF-F4BD-FEE3-CC6C5AD78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3253" y="118761"/>
            <a:ext cx="10475777" cy="640715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Hardware and software requirements</a:t>
            </a:r>
            <a:endParaRPr lang="en-IN" b="1" dirty="0">
              <a:solidFill>
                <a:srgbClr val="C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48B2E9-8B24-AED3-3085-0B34AB9B7965}"/>
              </a:ext>
            </a:extLst>
          </p:cNvPr>
          <p:cNvSpPr txBox="1"/>
          <p:nvPr/>
        </p:nvSpPr>
        <p:spPr>
          <a:xfrm>
            <a:off x="758536" y="1182152"/>
            <a:ext cx="10702637" cy="4031873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>
              <a:buNone/>
            </a:pPr>
            <a:r>
              <a:rPr lang="en-IN" sz="3200" b="1" dirty="0"/>
              <a:t>Hardware</a:t>
            </a:r>
            <a:endParaRPr lang="en-IN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Camera (HD/IP)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System (PC/Laptop)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Server (optional / local)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3200" dirty="0"/>
          </a:p>
          <a:p>
            <a:endParaRPr lang="en-IN" sz="3200" dirty="0"/>
          </a:p>
          <a:p>
            <a:pPr>
              <a:buFont typeface="Arial" panose="020B0604020202020204" pitchFamily="34" charset="0"/>
              <a:buChar char="•"/>
            </a:pPr>
            <a:endParaRPr lang="en-IN" sz="3200" dirty="0"/>
          </a:p>
          <a:p>
            <a:pPr>
              <a:buFont typeface="Arial" panose="020B0604020202020204" pitchFamily="34" charset="0"/>
              <a:buChar char="•"/>
            </a:pPr>
            <a:endParaRPr lang="en-IN" sz="3200" dirty="0"/>
          </a:p>
          <a:p>
            <a:pPr>
              <a:buNone/>
            </a:pPr>
            <a:r>
              <a:rPr lang="en-IN" sz="3200" b="1" dirty="0"/>
              <a:t>Software</a:t>
            </a:r>
            <a:endParaRPr lang="en-IN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OpenCV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Deep Learning model (CNN)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Database (MySQL/Firebase)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3200" dirty="0"/>
              <a:t>OS</a:t>
            </a:r>
          </a:p>
        </p:txBody>
      </p:sp>
    </p:spTree>
    <p:extLst>
      <p:ext uri="{BB962C8B-B14F-4D97-AF65-F5344CB8AC3E}">
        <p14:creationId xmlns:p14="http://schemas.microsoft.com/office/powerpoint/2010/main" val="1007669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063D0-6DEE-23E2-E515-A4EDF5F77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26945-B02E-907C-EB1E-1E5B6CF1B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534" y="0"/>
            <a:ext cx="6340130" cy="785249"/>
          </a:xfrm>
        </p:spPr>
        <p:txBody>
          <a:bodyPr>
            <a:normAutofit/>
          </a:bodyPr>
          <a:lstStyle/>
          <a:p>
            <a:pPr algn="ctr"/>
            <a:r>
              <a:rPr lang="en-IN" b="1" dirty="0">
                <a:solidFill>
                  <a:srgbClr val="C00000"/>
                </a:solidFill>
              </a:rPr>
              <a:t>MODULES DESCRIPTION</a:t>
            </a:r>
            <a:endParaRPr lang="en-IN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3D313-972D-0D05-0CBC-4A112B0B3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473" y="658291"/>
            <a:ext cx="11301014" cy="51917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/>
              <a:t>Module 1: Student Registration &amp; Dataset Creation</a:t>
            </a:r>
          </a:p>
          <a:p>
            <a:pPr marL="0" indent="0">
              <a:buNone/>
            </a:pPr>
            <a:r>
              <a:rPr lang="en-US" sz="2200" dirty="0"/>
              <a:t>This module is used to register students by capturing multiple facial images through a camera. The collected images are labeled with student ID and stored in the student database for training the deep learning model.</a:t>
            </a:r>
          </a:p>
          <a:p>
            <a:pPr marL="0" indent="0">
              <a:buNone/>
            </a:pPr>
            <a:r>
              <a:rPr lang="en-US" sz="2200" b="1" dirty="0"/>
              <a:t>Module 2: Face Detection Module</a:t>
            </a:r>
          </a:p>
          <a:p>
            <a:r>
              <a:rPr lang="en-US" sz="2200" dirty="0"/>
              <a:t>In this module, the live classroom image or group photo is processed to detect human faces using computer vision techniques. Each detected face is cropped and forwarded for recognition.</a:t>
            </a:r>
          </a:p>
          <a:p>
            <a:pPr marL="0" indent="0">
              <a:buNone/>
            </a:pPr>
            <a:r>
              <a:rPr lang="en-US" sz="2200" b="1" dirty="0"/>
              <a:t>Module 3: Face Recognition Module</a:t>
            </a:r>
          </a:p>
          <a:p>
            <a:r>
              <a:rPr lang="en-US" sz="2200" dirty="0"/>
              <a:t>The detected faces are compared with the trained dataset using a deep learning (CNN) model. The system identifies students by matching facial features with stored records.</a:t>
            </a:r>
          </a:p>
          <a:p>
            <a:pPr marL="0" indent="0">
              <a:buNone/>
            </a:pPr>
            <a:r>
              <a:rPr lang="en-US" sz="2200" b="1" dirty="0"/>
              <a:t>Module 4: Attendance Management Module</a:t>
            </a:r>
          </a:p>
          <a:p>
            <a:r>
              <a:rPr lang="en-US" sz="2200" dirty="0"/>
              <a:t>Once a student is recognized, attendance is automatically marked in the attendance database with date and time, eliminating manual intervention and proxy attendance.</a:t>
            </a:r>
          </a:p>
          <a:p>
            <a:pPr marL="0" indent="0">
              <a:buNone/>
            </a:pPr>
            <a:r>
              <a:rPr lang="en-US" sz="2200" b="1" dirty="0"/>
              <a:t>Module 5: Notification &amp; Reporting Module</a:t>
            </a:r>
          </a:p>
          <a:p>
            <a:r>
              <a:rPr lang="en-US" sz="2200" dirty="0"/>
              <a:t>This module sends attendance information to subject faculty, class advisor, mentor, and HOD through a smart notification mechanism. Reports can also be generated for further analysis.</a:t>
            </a:r>
          </a:p>
        </p:txBody>
      </p:sp>
    </p:spTree>
    <p:extLst>
      <p:ext uri="{BB962C8B-B14F-4D97-AF65-F5344CB8AC3E}">
        <p14:creationId xmlns:p14="http://schemas.microsoft.com/office/powerpoint/2010/main" val="4262784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Canvas 2">
            <a:extLst>
              <a:ext uri="{FF2B5EF4-FFF2-40B4-BE49-F238E27FC236}">
                <a16:creationId xmlns:a16="http://schemas.microsoft.com/office/drawing/2014/main" id="{396755EE-F2F4-F3D1-A07B-E21C74F61351}"/>
              </a:ext>
            </a:extLst>
          </p:cNvPr>
          <p:cNvGrpSpPr/>
          <p:nvPr/>
        </p:nvGrpSpPr>
        <p:grpSpPr>
          <a:xfrm>
            <a:off x="911820" y="482690"/>
            <a:ext cx="9826327" cy="5751794"/>
            <a:chOff x="110553" y="109446"/>
            <a:chExt cx="6749352" cy="514152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336690C-3F26-3714-87D1-FDD1989E92D7}"/>
                </a:ext>
              </a:extLst>
            </p:cNvPr>
            <p:cNvGrpSpPr/>
            <p:nvPr/>
          </p:nvGrpSpPr>
          <p:grpSpPr>
            <a:xfrm>
              <a:off x="387491" y="109446"/>
              <a:ext cx="1363980" cy="2807857"/>
              <a:chOff x="174842" y="322097"/>
              <a:chExt cx="1363980" cy="2807857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6C8F2113-FF2C-DB2B-8CB7-40DA3CA5E39C}"/>
                  </a:ext>
                </a:extLst>
              </p:cNvPr>
              <p:cNvGrpSpPr/>
              <p:nvPr/>
            </p:nvGrpSpPr>
            <p:grpSpPr>
              <a:xfrm>
                <a:off x="174842" y="322097"/>
                <a:ext cx="1363980" cy="2289810"/>
                <a:chOff x="343654" y="1602257"/>
                <a:chExt cx="1363980" cy="2289810"/>
              </a:xfrm>
            </p:grpSpPr>
            <p:sp>
              <p:nvSpPr>
                <p:cNvPr id="40" name="Cylinder 39">
                  <a:extLst>
                    <a:ext uri="{FF2B5EF4-FFF2-40B4-BE49-F238E27FC236}">
                      <a16:creationId xmlns:a16="http://schemas.microsoft.com/office/drawing/2014/main" id="{C37DABFD-66E4-CA70-5D35-E96534CE1A3A}"/>
                    </a:ext>
                  </a:extLst>
                </p:cNvPr>
                <p:cNvSpPr/>
                <p:nvPr/>
              </p:nvSpPr>
              <p:spPr>
                <a:xfrm>
                  <a:off x="343654" y="1602257"/>
                  <a:ext cx="1363980" cy="2289810"/>
                </a:xfrm>
                <a:prstGeom prst="can">
                  <a:avLst>
                    <a:gd name="adj" fmla="val 15218"/>
                  </a:avLst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N"/>
                </a:p>
              </p:txBody>
            </p:sp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50743C3C-D26F-0A82-4390-BE85D07D99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14215"/>
                <a:stretch>
                  <a:fillRect/>
                </a:stretch>
              </p:blipFill>
              <p:spPr>
                <a:xfrm>
                  <a:off x="476068" y="1972666"/>
                  <a:ext cx="368631" cy="561629"/>
                </a:xfrm>
                <a:prstGeom prst="rect">
                  <a:avLst/>
                </a:prstGeom>
                <a:ln w="3175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8C6CCFC3-F009-6AFB-73CE-3124092951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74125" y="1963035"/>
                  <a:ext cx="396642" cy="578723"/>
                </a:xfrm>
                <a:prstGeom prst="rect">
                  <a:avLst/>
                </a:prstGeom>
                <a:ln w="3175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02C8A62D-7887-14BC-C30A-C0FB7621C7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294226" y="1978275"/>
                  <a:ext cx="364436" cy="563326"/>
                </a:xfrm>
                <a:prstGeom prst="rect">
                  <a:avLst/>
                </a:prstGeom>
                <a:ln w="3175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E2A95185-0989-09A2-259D-CB91C44C630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508001" y="2892489"/>
                  <a:ext cx="476611" cy="616979"/>
                </a:xfrm>
                <a:prstGeom prst="rect">
                  <a:avLst/>
                </a:prstGeom>
                <a:ln w="3175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91523B86-04A0-ACE7-8665-D0008C1287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t="-58" r="15797" b="74"/>
                <a:stretch>
                  <a:fillRect/>
                </a:stretch>
              </p:blipFill>
              <p:spPr>
                <a:xfrm>
                  <a:off x="1070973" y="2910843"/>
                  <a:ext cx="504189" cy="595054"/>
                </a:xfrm>
                <a:prstGeom prst="rect">
                  <a:avLst/>
                </a:prstGeom>
                <a:ln w="3175" cap="sq">
                  <a:solidFill>
                    <a:srgbClr val="000000"/>
                  </a:solidFill>
                  <a:prstDash val="solid"/>
                  <a:miter lim="800000"/>
                </a:ln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</p:spPr>
            </p:pic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99201745-635A-8CFD-DA99-7D4A42D82CA8}"/>
                    </a:ext>
                  </a:extLst>
                </p:cNvPr>
                <p:cNvSpPr/>
                <p:nvPr/>
              </p:nvSpPr>
              <p:spPr>
                <a:xfrm>
                  <a:off x="477883" y="2541292"/>
                  <a:ext cx="1166115" cy="233273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800"/>
                    </a:spcAft>
                    <a:buNone/>
                  </a:pPr>
                  <a:r>
                    <a:rPr lang="en-IN" sz="1600" kern="100" dirty="0">
                      <a:effectLst/>
                      <a:ea typeface="Calibri" panose="020F0502020204030204" pitchFamily="34" charset="0"/>
                      <a:cs typeface="Latha" panose="020B0604020202020204" pitchFamily="34" charset="0"/>
                    </a:rPr>
                    <a:t>87     100     117</a:t>
                  </a:r>
                  <a:endParaRPr lang="en-IN" kern="100" dirty="0">
                    <a:effectLst/>
                    <a:ea typeface="Calibri" panose="020F0502020204030204" pitchFamily="34" charset="0"/>
                    <a:cs typeface="Latha" panose="020B0604020202020204" pitchFamily="34" charset="0"/>
                  </a:endParaRP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DA76896E-C359-70ED-6BBC-A0A1C98FBF7F}"/>
                    </a:ext>
                  </a:extLst>
                </p:cNvPr>
                <p:cNvSpPr/>
                <p:nvPr/>
              </p:nvSpPr>
              <p:spPr>
                <a:xfrm>
                  <a:off x="455953" y="3505368"/>
                  <a:ext cx="1157310" cy="233127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800"/>
                    </a:spcAft>
                    <a:buNone/>
                  </a:pPr>
                  <a:r>
                    <a:rPr lang="en-IN" sz="1600" kern="100" dirty="0">
                      <a:effectLst/>
                      <a:ea typeface="Calibri" panose="020F0502020204030204" pitchFamily="34" charset="0"/>
                      <a:cs typeface="Times New Roman" panose="02020603050405020304" pitchFamily="18" charset="0"/>
                    </a:rPr>
                    <a:t>  114            91     </a:t>
                  </a:r>
                  <a:endParaRPr lang="en-IN" kern="1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39" name="Text Box 74750281">
                <a:extLst>
                  <a:ext uri="{FF2B5EF4-FFF2-40B4-BE49-F238E27FC236}">
                    <a16:creationId xmlns:a16="http://schemas.microsoft.com/office/drawing/2014/main" id="{92D922A3-A1D0-DA38-4F5A-F62BA3D025C8}"/>
                  </a:ext>
                </a:extLst>
              </p:cNvPr>
              <p:cNvSpPr txBox="1"/>
              <p:nvPr/>
            </p:nvSpPr>
            <p:spPr>
              <a:xfrm>
                <a:off x="287141" y="2645942"/>
                <a:ext cx="1183192" cy="484012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IN" kern="100" dirty="0">
                    <a:effectLst/>
                    <a:ea typeface="Calibri" panose="020F0502020204030204" pitchFamily="34" charset="0"/>
                    <a:cs typeface="Latha" panose="020B0604020202020204" pitchFamily="34" charset="0"/>
                  </a:rPr>
                  <a:t>STUDENT DATABASE</a:t>
                </a:r>
              </a:p>
            </p:txBody>
          </p:sp>
        </p:grp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30E7FA67-E8E9-A9D7-5F39-88053E8C8F12}"/>
                </a:ext>
              </a:extLst>
            </p:cNvPr>
            <p:cNvSpPr/>
            <p:nvPr/>
          </p:nvSpPr>
          <p:spPr>
            <a:xfrm>
              <a:off x="2492857" y="1859158"/>
              <a:ext cx="1050472" cy="844659"/>
            </a:xfrm>
            <a:prstGeom prst="round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30" name="Text Box 738145034">
              <a:extLst>
                <a:ext uri="{FF2B5EF4-FFF2-40B4-BE49-F238E27FC236}">
                  <a16:creationId xmlns:a16="http://schemas.microsoft.com/office/drawing/2014/main" id="{390985C2-B9A2-14B8-2C40-FEB9BFEFBDA3}"/>
                </a:ext>
              </a:extLst>
            </p:cNvPr>
            <p:cNvSpPr txBox="1"/>
            <p:nvPr/>
          </p:nvSpPr>
          <p:spPr>
            <a:xfrm>
              <a:off x="2486027" y="2101015"/>
              <a:ext cx="1005658" cy="468275"/>
            </a:xfrm>
            <a:prstGeom prst="rect">
              <a:avLst/>
            </a:prstGeom>
            <a:noFill/>
            <a:ln w="6350">
              <a:noFill/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IN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Latha" panose="020B0604020202020204" pitchFamily="34" charset="0"/>
                </a:rPr>
                <a:t>  ML MODEL</a:t>
              </a:r>
            </a:p>
            <a:p>
              <a:pPr>
                <a:lnSpc>
                  <a:spcPct val="115000"/>
                </a:lnSpc>
                <a:spcAft>
                  <a:spcPts val="800"/>
                </a:spcAft>
                <a:buNone/>
              </a:pPr>
              <a:r>
                <a:rPr lang="en-IN" sz="1600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Latha" panose="020B0604020202020204" pitchFamily="34" charset="0"/>
                </a:rPr>
                <a:t> </a:t>
              </a:r>
            </a:p>
          </p:txBody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C6CE8BBF-3A92-E16F-EFCF-B69955793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78605" y="1221684"/>
              <a:ext cx="2781300" cy="2114274"/>
            </a:xfrm>
            <a:prstGeom prst="rect">
              <a:avLst/>
            </a:prstGeom>
          </p:spPr>
        </p:pic>
        <p:cxnSp>
          <p:nvCxnSpPr>
            <p:cNvPr id="32" name="Connector: Elbow 31">
              <a:extLst>
                <a:ext uri="{FF2B5EF4-FFF2-40B4-BE49-F238E27FC236}">
                  <a16:creationId xmlns:a16="http://schemas.microsoft.com/office/drawing/2014/main" id="{1F631859-E753-5D7E-B32C-6F85893E9B54}"/>
                </a:ext>
              </a:extLst>
            </p:cNvPr>
            <p:cNvCxnSpPr>
              <a:stCxn id="40" idx="4"/>
              <a:endCxn id="29" idx="0"/>
            </p:cNvCxnSpPr>
            <p:nvPr/>
          </p:nvCxnSpPr>
          <p:spPr>
            <a:xfrm>
              <a:off x="1751366" y="1254351"/>
              <a:ext cx="1266546" cy="6048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or: Elbow 32">
              <a:extLst>
                <a:ext uri="{FF2B5EF4-FFF2-40B4-BE49-F238E27FC236}">
                  <a16:creationId xmlns:a16="http://schemas.microsoft.com/office/drawing/2014/main" id="{91E090C1-6E2D-6EA2-6240-4007D8D36B60}"/>
                </a:ext>
              </a:extLst>
            </p:cNvPr>
            <p:cNvCxnSpPr>
              <a:stCxn id="36" idx="3"/>
              <a:endCxn id="29" idx="2"/>
            </p:cNvCxnSpPr>
            <p:nvPr/>
          </p:nvCxnSpPr>
          <p:spPr>
            <a:xfrm flipV="1">
              <a:off x="2137309" y="2703817"/>
              <a:ext cx="880603" cy="1443240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D6682F67-FD64-AA26-F8B5-C9C9EE943305}"/>
                </a:ext>
              </a:extLst>
            </p:cNvPr>
            <p:cNvCxnSpPr>
              <a:stCxn id="29" idx="3"/>
              <a:endCxn id="31" idx="1"/>
            </p:cNvCxnSpPr>
            <p:nvPr/>
          </p:nvCxnSpPr>
          <p:spPr>
            <a:xfrm flipV="1">
              <a:off x="3543329" y="2278821"/>
              <a:ext cx="535276" cy="26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DE426E8-5236-73E1-4D86-EB86653FF507}"/>
                </a:ext>
              </a:extLst>
            </p:cNvPr>
            <p:cNvGrpSpPr/>
            <p:nvPr/>
          </p:nvGrpSpPr>
          <p:grpSpPr>
            <a:xfrm>
              <a:off x="110553" y="3367903"/>
              <a:ext cx="2099310" cy="1883071"/>
              <a:chOff x="110553" y="3367903"/>
              <a:chExt cx="2099310" cy="1883071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60432F60-9C3E-97F2-AE8B-F934E20173C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2836" y="3367903"/>
                <a:ext cx="2014601" cy="1558310"/>
              </a:xfrm>
              <a:prstGeom prst="rect">
                <a:avLst/>
              </a:prstGeom>
              <a:ln w="19050" cap="sq">
                <a:solidFill>
                  <a:srgbClr val="000000"/>
                </a:solidFill>
                <a:miter lim="800000"/>
              </a:ln>
              <a:effectLst/>
            </p:spPr>
          </p:pic>
          <p:sp>
            <p:nvSpPr>
              <p:cNvPr id="37" name="Text Box 1">
                <a:extLst>
                  <a:ext uri="{FF2B5EF4-FFF2-40B4-BE49-F238E27FC236}">
                    <a16:creationId xmlns:a16="http://schemas.microsoft.com/office/drawing/2014/main" id="{DF74B4AE-780B-1536-EEF1-8889C50E2729}"/>
                  </a:ext>
                </a:extLst>
              </p:cNvPr>
              <p:cNvSpPr txBox="1"/>
              <p:nvPr/>
            </p:nvSpPr>
            <p:spPr>
              <a:xfrm>
                <a:off x="110553" y="4995069"/>
                <a:ext cx="2099310" cy="255905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115000"/>
                  </a:lnSpc>
                  <a:spcAft>
                    <a:spcPts val="800"/>
                  </a:spcAft>
                  <a:buNone/>
                </a:pPr>
                <a:r>
                  <a:rPr lang="en-IN" sz="2000" kern="1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Latha" panose="020B0604020202020204" pitchFamily="34" charset="0"/>
                  </a:rPr>
                  <a:t>GROUP PHOTO</a:t>
                </a: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91093E1-4D9D-AEA8-2D1E-8F00EA426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558" y="39896"/>
            <a:ext cx="11328400" cy="64071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Design &amp; Implementation Details</a:t>
            </a:r>
            <a:endParaRPr lang="en-IN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564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BATCH35</Template>
  <TotalTime>334</TotalTime>
  <Words>663</Words>
  <Application>Microsoft Office PowerPoint</Application>
  <PresentationFormat>Widescreen</PresentationFormat>
  <Paragraphs>112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PowerPoint Presentation</vt:lpstr>
      <vt:lpstr>                     TITLE</vt:lpstr>
      <vt:lpstr>ABSTRACT </vt:lpstr>
      <vt:lpstr>   SCOPE AND OBJECTIVE </vt:lpstr>
      <vt:lpstr>   EXISTING SYSTEM    (Technologies and Techniques)</vt:lpstr>
      <vt:lpstr>   PROPOSED WORK </vt:lpstr>
      <vt:lpstr>Hardware and software requirements</vt:lpstr>
      <vt:lpstr>MODULES DESCRIPTION</vt:lpstr>
      <vt:lpstr>Design &amp; Implementation Details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 SINDHU SRI</dc:creator>
  <cp:lastModifiedBy>N. PARVATHI</cp:lastModifiedBy>
  <cp:revision>14</cp:revision>
  <dcterms:created xsi:type="dcterms:W3CDTF">2025-09-09T13:48:58Z</dcterms:created>
  <dcterms:modified xsi:type="dcterms:W3CDTF">2026-02-07T03:50:36Z</dcterms:modified>
</cp:coreProperties>
</file>

<file path=docProps/thumbnail.jpeg>
</file>